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9" r:id="rId3"/>
    <p:sldId id="260" r:id="rId4"/>
    <p:sldId id="261" r:id="rId5"/>
    <p:sldId id="274" r:id="rId6"/>
    <p:sldId id="278" r:id="rId7"/>
    <p:sldId id="276" r:id="rId8"/>
    <p:sldId id="275" r:id="rId9"/>
    <p:sldId id="281" r:id="rId10"/>
    <p:sldId id="282" r:id="rId11"/>
    <p:sldId id="283" r:id="rId12"/>
    <p:sldId id="284" r:id="rId13"/>
    <p:sldId id="286" r:id="rId14"/>
    <p:sldId id="285" r:id="rId15"/>
    <p:sldId id="288" r:id="rId16"/>
    <p:sldId id="287" r:id="rId17"/>
    <p:sldId id="272" r:id="rId1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July 3, 2024</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95083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July 3, 2024</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3692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July 3, 2024</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625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July 3, 2024</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8051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July 3, 2024</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936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July 3, 2024</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4460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July 3, 2024</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41579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July 3, 2024</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033968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July 3, 2024</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362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July 3, 2024</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2806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July 3, 2024</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16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Wednesday, July 3, 2024</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45714378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73" r:id="rId6"/>
    <p:sldLayoutId id="2147483768" r:id="rId7"/>
    <p:sldLayoutId id="2147483769" r:id="rId8"/>
    <p:sldLayoutId id="2147483770" r:id="rId9"/>
    <p:sldLayoutId id="2147483772" r:id="rId10"/>
    <p:sldLayoutId id="2147483771"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34270" y="1349206"/>
            <a:ext cx="3267867" cy="3539802"/>
          </a:xfrm>
        </p:spPr>
        <p:txBody>
          <a:bodyPr vert="horz" wrap="square" lIns="0" tIns="0" rIns="0" bIns="0" rtlCol="0" anchor="ctr" anchorCtr="0">
            <a:normAutofit/>
          </a:bodyPr>
          <a:lstStyle/>
          <a:p>
            <a:pPr algn="ctr">
              <a:lnSpc>
                <a:spcPct val="90000"/>
              </a:lnSpc>
            </a:pPr>
            <a:r>
              <a:rPr lang="en-GB" sz="4800" b="1">
                <a:cs typeface="Calibri Light"/>
              </a:rPr>
              <a:t>DATA SCIENCE USING PYTHON</a:t>
            </a:r>
            <a:endParaRPr lang="en-GB" sz="4800" b="1"/>
          </a:p>
        </p:txBody>
      </p:sp>
      <p:sp>
        <p:nvSpPr>
          <p:cNvPr id="3" name="Subtitle 2"/>
          <p:cNvSpPr>
            <a:spLocks noGrp="1"/>
          </p:cNvSpPr>
          <p:nvPr>
            <p:ph type="subTitle" idx="1"/>
          </p:nvPr>
        </p:nvSpPr>
        <p:spPr>
          <a:xfrm>
            <a:off x="407988" y="5509727"/>
            <a:ext cx="3565525" cy="1041094"/>
          </a:xfrm>
        </p:spPr>
        <p:txBody>
          <a:bodyPr vert="horz" wrap="square" lIns="91440" tIns="45720" rIns="91440" bIns="45720" rtlCol="0" anchor="t">
            <a:normAutofit fontScale="92500" lnSpcReduction="10000"/>
          </a:bodyPr>
          <a:lstStyle/>
          <a:p>
            <a:pPr algn="r"/>
            <a:r>
              <a:rPr lang="en-GB" sz="2800">
                <a:solidFill>
                  <a:schemeClr val="tx1">
                    <a:alpha val="60000"/>
                  </a:schemeClr>
                </a:solidFill>
                <a:cs typeface="Calibri"/>
              </a:rPr>
              <a:t>R.MADHUMITHA</a:t>
            </a:r>
          </a:p>
          <a:p>
            <a:pPr algn="r"/>
            <a:r>
              <a:rPr lang="en-GB" sz="2800">
                <a:solidFill>
                  <a:schemeClr val="tx1">
                    <a:alpha val="60000"/>
                  </a:schemeClr>
                </a:solidFill>
                <a:cs typeface="Calibri"/>
              </a:rPr>
              <a:t>(22MCA17)</a:t>
            </a:r>
          </a:p>
        </p:txBody>
      </p:sp>
      <p:grpSp>
        <p:nvGrpSpPr>
          <p:cNvPr id="38" name="Group 37">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39" name="Freeform: Shape 38">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extLst>
              <a:ext uri="{FF2B5EF4-FFF2-40B4-BE49-F238E27FC236}">
                <a16:creationId xmlns:a16="http://schemas.microsoft.com/office/drawing/2014/main" id="{A2B932C7-CEB0-EB55-407A-BE67792E0296}"/>
              </a:ext>
            </a:extLst>
          </p:cNvPr>
          <p:cNvPicPr>
            <a:picLocks noChangeAspect="1"/>
          </p:cNvPicPr>
          <p:nvPr/>
        </p:nvPicPr>
        <p:blipFill rotWithShape="1">
          <a:blip r:embed="rId2"/>
          <a:srcRect l="17033" r="17800"/>
          <a:stretch/>
        </p:blipFill>
        <p:spPr>
          <a:xfrm>
            <a:off x="4847205" y="10"/>
            <a:ext cx="7666265"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42" name="Rectangle 41">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1050D202-0A83-6B3D-C860-060DE07C303A}"/>
              </a:ext>
            </a:extLst>
          </p:cNvPr>
          <p:cNvSpPr txBox="1"/>
          <p:nvPr/>
        </p:nvSpPr>
        <p:spPr>
          <a:xfrm>
            <a:off x="1303734" y="345282"/>
            <a:ext cx="3303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GB" sz="4800" i="1" dirty="0">
                <a:latin typeface="Sitka Heading"/>
              </a:rPr>
              <a:t>MCA-5655</a:t>
            </a:r>
            <a:endParaRPr lang="en-US" sz="1600" i="1"/>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C3D1-E96D-0675-14D0-3F103D63F7B7}"/>
              </a:ext>
            </a:extLst>
          </p:cNvPr>
          <p:cNvSpPr>
            <a:spLocks noGrp="1"/>
          </p:cNvSpPr>
          <p:nvPr>
            <p:ph type="title"/>
          </p:nvPr>
        </p:nvSpPr>
        <p:spPr/>
        <p:txBody>
          <a:bodyPr/>
          <a:lstStyle/>
          <a:p>
            <a:r>
              <a:rPr lang="en-GB"/>
              <a:t>Data Visualization</a:t>
            </a:r>
          </a:p>
        </p:txBody>
      </p:sp>
      <p:sp>
        <p:nvSpPr>
          <p:cNvPr id="3" name="Content Placeholder 2">
            <a:extLst>
              <a:ext uri="{FF2B5EF4-FFF2-40B4-BE49-F238E27FC236}">
                <a16:creationId xmlns:a16="http://schemas.microsoft.com/office/drawing/2014/main" id="{655AF4C2-E211-1821-40E7-5A81D538B527}"/>
              </a:ext>
            </a:extLst>
          </p:cNvPr>
          <p:cNvSpPr>
            <a:spLocks noGrp="1"/>
          </p:cNvSpPr>
          <p:nvPr>
            <p:ph idx="1"/>
          </p:nvPr>
        </p:nvSpPr>
        <p:spPr>
          <a:xfrm>
            <a:off x="860425" y="1720293"/>
            <a:ext cx="10673556" cy="3610532"/>
          </a:xfrm>
        </p:spPr>
        <p:txBody>
          <a:bodyPr vert="horz" wrap="square" lIns="0" tIns="0" rIns="0" bIns="0" rtlCol="0" anchor="t">
            <a:normAutofit/>
          </a:bodyPr>
          <a:lstStyle/>
          <a:p>
            <a:r>
              <a:rPr lang="en-GB" sz="2400" dirty="0">
                <a:solidFill>
                  <a:srgbClr val="FFFFFF"/>
                </a:solidFill>
                <a:latin typeface="Candara"/>
                <a:ea typeface="Source Sans Pro"/>
              </a:rPr>
              <a:t>It is the last step of the data science in which we visualize the data that are processed so far.</a:t>
            </a:r>
          </a:p>
          <a:p>
            <a:r>
              <a:rPr lang="en-GB" sz="2400" dirty="0">
                <a:solidFill>
                  <a:srgbClr val="FFFFFF"/>
                </a:solidFill>
                <a:latin typeface="Candara"/>
                <a:ea typeface="Source Sans Pro"/>
              </a:rPr>
              <a:t>It is a technique of presenting the data graphically or in a pictorial format which helps to understand large qualities of data very easily.</a:t>
            </a:r>
          </a:p>
          <a:p>
            <a:r>
              <a:rPr lang="en-GB" sz="2400" dirty="0">
                <a:solidFill>
                  <a:srgbClr val="FFFFFF"/>
                </a:solidFill>
                <a:latin typeface="Candara"/>
                <a:ea typeface="Source Sans Pro"/>
              </a:rPr>
              <a:t>This allows the decision makers to make better decisions and also identifying new trends, patterns in a more efficient way.</a:t>
            </a:r>
          </a:p>
          <a:p>
            <a:r>
              <a:rPr lang="en-GB" sz="2400" dirty="0">
                <a:solidFill>
                  <a:srgbClr val="FFFFFF"/>
                </a:solidFill>
                <a:latin typeface="Candara"/>
                <a:ea typeface="Source Sans Pro"/>
              </a:rPr>
              <a:t>Here, we visualize the data from the dataset using different types of charts.</a:t>
            </a:r>
          </a:p>
          <a:p>
            <a:endParaRPr lang="en-GB" sz="2400" dirty="0">
              <a:solidFill>
                <a:srgbClr val="FFFFFF"/>
              </a:solidFill>
              <a:latin typeface="Candara"/>
              <a:ea typeface="Source Sans Pro"/>
            </a:endParaRPr>
          </a:p>
        </p:txBody>
      </p:sp>
    </p:spTree>
    <p:extLst>
      <p:ext uri="{BB962C8B-B14F-4D97-AF65-F5344CB8AC3E}">
        <p14:creationId xmlns:p14="http://schemas.microsoft.com/office/powerpoint/2010/main" val="195981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6ECF6E-1937-4212-B2E3-E2F43AD7A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413"/>
            <a:ext cx="670118" cy="1080000"/>
          </a:xfrm>
          <a:custGeom>
            <a:avLst/>
            <a:gdLst>
              <a:gd name="connsiteX0" fmla="*/ 130118 w 670118"/>
              <a:gd name="connsiteY0" fmla="*/ 0 h 1080000"/>
              <a:gd name="connsiteX1" fmla="*/ 670118 w 670118"/>
              <a:gd name="connsiteY1" fmla="*/ 540000 h 1080000"/>
              <a:gd name="connsiteX2" fmla="*/ 130118 w 670118"/>
              <a:gd name="connsiteY2" fmla="*/ 1080000 h 1080000"/>
              <a:gd name="connsiteX3" fmla="*/ 21289 w 670118"/>
              <a:gd name="connsiteY3" fmla="*/ 1069029 h 1080000"/>
              <a:gd name="connsiteX4" fmla="*/ 0 w 670118"/>
              <a:gd name="connsiteY4" fmla="*/ 1062421 h 1080000"/>
              <a:gd name="connsiteX5" fmla="*/ 0 w 670118"/>
              <a:gd name="connsiteY5" fmla="*/ 17579 h 1080000"/>
              <a:gd name="connsiteX6" fmla="*/ 21289 w 670118"/>
              <a:gd name="connsiteY6" fmla="*/ 10971 h 1080000"/>
              <a:gd name="connsiteX7" fmla="*/ 130118 w 670118"/>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118" h="1080000">
                <a:moveTo>
                  <a:pt x="130118" y="0"/>
                </a:moveTo>
                <a:cubicBezTo>
                  <a:pt x="428352" y="0"/>
                  <a:pt x="670118" y="241766"/>
                  <a:pt x="670118" y="540000"/>
                </a:cubicBezTo>
                <a:cubicBezTo>
                  <a:pt x="670118" y="838234"/>
                  <a:pt x="428352" y="1080000"/>
                  <a:pt x="130118" y="1080000"/>
                </a:cubicBezTo>
                <a:cubicBezTo>
                  <a:pt x="92839" y="1080000"/>
                  <a:pt x="56442" y="1076223"/>
                  <a:pt x="21289" y="1069029"/>
                </a:cubicBezTo>
                <a:lnTo>
                  <a:pt x="0" y="1062421"/>
                </a:lnTo>
                <a:lnTo>
                  <a:pt x="0" y="17579"/>
                </a:lnTo>
                <a:lnTo>
                  <a:pt x="21289" y="10971"/>
                </a:lnTo>
                <a:cubicBezTo>
                  <a:pt x="56442" y="3778"/>
                  <a:pt x="92839" y="0"/>
                  <a:pt x="130118"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9" name="Group 18">
            <a:extLst>
              <a:ext uri="{FF2B5EF4-FFF2-40B4-BE49-F238E27FC236}">
                <a16:creationId xmlns:a16="http://schemas.microsoft.com/office/drawing/2014/main" id="{7119AF2A-3C22-4BC0-A8C5-A077AA201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7431" y="842413"/>
            <a:ext cx="762805" cy="734873"/>
            <a:chOff x="7950336" y="1300590"/>
            <a:chExt cx="762805" cy="734873"/>
          </a:xfrm>
        </p:grpSpPr>
        <p:sp>
          <p:nvSpPr>
            <p:cNvPr id="20" name="Freeform 5">
              <a:extLst>
                <a:ext uri="{FF2B5EF4-FFF2-40B4-BE49-F238E27FC236}">
                  <a16:creationId xmlns:a16="http://schemas.microsoft.com/office/drawing/2014/main" id="{E2A3E344-FE73-466B-9169-50D95B1DE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6">
              <a:extLst>
                <a:ext uri="{FF2B5EF4-FFF2-40B4-BE49-F238E27FC236}">
                  <a16:creationId xmlns:a16="http://schemas.microsoft.com/office/drawing/2014/main" id="{DEA66A1E-1BD8-4765-A717-BA2202807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8">
              <a:extLst>
                <a:ext uri="{FF2B5EF4-FFF2-40B4-BE49-F238E27FC236}">
                  <a16:creationId xmlns:a16="http://schemas.microsoft.com/office/drawing/2014/main" id="{D12B08F5-F02D-4B4E-975E-C41ED7AA9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6" name="Picture 5" descr="A graph of purple and white lines&#10;&#10;Description automatically generated">
            <a:extLst>
              <a:ext uri="{FF2B5EF4-FFF2-40B4-BE49-F238E27FC236}">
                <a16:creationId xmlns:a16="http://schemas.microsoft.com/office/drawing/2014/main" id="{DE8C1968-0BDC-02E2-0FF0-D703436356B5}"/>
              </a:ext>
            </a:extLst>
          </p:cNvPr>
          <p:cNvPicPr>
            <a:picLocks noChangeAspect="1"/>
          </p:cNvPicPr>
          <p:nvPr/>
        </p:nvPicPr>
        <p:blipFill>
          <a:blip r:embed="rId2"/>
          <a:stretch>
            <a:fillRect/>
          </a:stretch>
        </p:blipFill>
        <p:spPr>
          <a:xfrm>
            <a:off x="6943665" y="430213"/>
            <a:ext cx="4501456" cy="2986087"/>
          </a:xfrm>
          <a:custGeom>
            <a:avLst/>
            <a:gdLst/>
            <a:ahLst/>
            <a:cxnLst/>
            <a:rect l="l" t="t" r="r" b="b"/>
            <a:pathLst>
              <a:path w="5083992" h="2880518">
                <a:moveTo>
                  <a:pt x="0" y="0"/>
                </a:moveTo>
                <a:lnTo>
                  <a:pt x="5083992" y="0"/>
                </a:lnTo>
                <a:lnTo>
                  <a:pt x="5083992" y="2880518"/>
                </a:lnTo>
                <a:lnTo>
                  <a:pt x="0" y="2880518"/>
                </a:lnTo>
                <a:close/>
              </a:path>
            </a:pathLst>
          </a:custGeom>
        </p:spPr>
      </p:pic>
      <p:sp>
        <p:nvSpPr>
          <p:cNvPr id="24" name="Freeform: Shape 23">
            <a:extLst>
              <a:ext uri="{FF2B5EF4-FFF2-40B4-BE49-F238E27FC236}">
                <a16:creationId xmlns:a16="http://schemas.microsoft.com/office/drawing/2014/main" id="{57B709FF-BFDC-4D26-9990-BC26F14D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695687" y="5744830"/>
            <a:ext cx="998223" cy="1262947"/>
          </a:xfrm>
          <a:custGeom>
            <a:avLst/>
            <a:gdLst>
              <a:gd name="connsiteX0" fmla="*/ 458223 w 998223"/>
              <a:gd name="connsiteY0" fmla="*/ 0 h 1262947"/>
              <a:gd name="connsiteX1" fmla="*/ 982597 w 998223"/>
              <a:gd name="connsiteY1" fmla="*/ 931034 h 1262947"/>
              <a:gd name="connsiteX2" fmla="*/ 987252 w 998223"/>
              <a:gd name="connsiteY2" fmla="*/ 938533 h 1262947"/>
              <a:gd name="connsiteX3" fmla="*/ 998223 w 998223"/>
              <a:gd name="connsiteY3" fmla="*/ 992947 h 1262947"/>
              <a:gd name="connsiteX4" fmla="*/ 458223 w 998223"/>
              <a:gd name="connsiteY4" fmla="*/ 1262947 h 1262947"/>
              <a:gd name="connsiteX5" fmla="*/ 448893 w 998223"/>
              <a:gd name="connsiteY5" fmla="*/ 1262476 h 1262947"/>
              <a:gd name="connsiteX6" fmla="*/ 0 w 998223"/>
              <a:gd name="connsiteY6" fmla="*/ 81358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3" h="1262947">
                <a:moveTo>
                  <a:pt x="458223" y="0"/>
                </a:moveTo>
                <a:lnTo>
                  <a:pt x="982597" y="931034"/>
                </a:lnTo>
                <a:lnTo>
                  <a:pt x="987252" y="938533"/>
                </a:lnTo>
                <a:cubicBezTo>
                  <a:pt x="994446" y="956109"/>
                  <a:pt x="998223" y="974307"/>
                  <a:pt x="998223" y="992947"/>
                </a:cubicBezTo>
                <a:cubicBezTo>
                  <a:pt x="998223" y="1142064"/>
                  <a:pt x="756457" y="1262947"/>
                  <a:pt x="458223" y="1262947"/>
                </a:cubicBezTo>
                <a:lnTo>
                  <a:pt x="448893" y="1262476"/>
                </a:lnTo>
                <a:lnTo>
                  <a:pt x="0" y="813583"/>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27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Shape 25">
            <a:extLst>
              <a:ext uri="{FF2B5EF4-FFF2-40B4-BE49-F238E27FC236}">
                <a16:creationId xmlns:a16="http://schemas.microsoft.com/office/drawing/2014/main" id="{6F427B2B-E8F7-4FF7-AA4D-580128383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188044" y="6135961"/>
            <a:ext cx="540000" cy="976595"/>
          </a:xfrm>
          <a:custGeom>
            <a:avLst/>
            <a:gdLst>
              <a:gd name="connsiteX0" fmla="*/ 164903 w 540000"/>
              <a:gd name="connsiteY0" fmla="*/ 42436 h 976595"/>
              <a:gd name="connsiteX1" fmla="*/ 270000 w 540000"/>
              <a:gd name="connsiteY1" fmla="*/ 0 h 976595"/>
              <a:gd name="connsiteX2" fmla="*/ 540000 w 540000"/>
              <a:gd name="connsiteY2" fmla="*/ 540000 h 976595"/>
              <a:gd name="connsiteX3" fmla="*/ 539530 w 540000"/>
              <a:gd name="connsiteY3" fmla="*/ 549329 h 976595"/>
              <a:gd name="connsiteX4" fmla="*/ 112264 w 540000"/>
              <a:gd name="connsiteY4" fmla="*/ 976595 h 976595"/>
              <a:gd name="connsiteX5" fmla="*/ 79081 w 540000"/>
              <a:gd name="connsiteY5" fmla="*/ 921838 h 976595"/>
              <a:gd name="connsiteX6" fmla="*/ 0 w 540000"/>
              <a:gd name="connsiteY6" fmla="*/ 540000 h 976595"/>
              <a:gd name="connsiteX7" fmla="*/ 164903 w 540000"/>
              <a:gd name="connsiteY7" fmla="*/ 42436 h 9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976595">
                <a:moveTo>
                  <a:pt x="164903" y="42436"/>
                </a:moveTo>
                <a:cubicBezTo>
                  <a:pt x="197206" y="15110"/>
                  <a:pt x="232721" y="0"/>
                  <a:pt x="270000" y="0"/>
                </a:cubicBezTo>
                <a:cubicBezTo>
                  <a:pt x="419117" y="0"/>
                  <a:pt x="540000" y="241766"/>
                  <a:pt x="540000" y="540000"/>
                </a:cubicBezTo>
                <a:lnTo>
                  <a:pt x="539530" y="549329"/>
                </a:lnTo>
                <a:lnTo>
                  <a:pt x="112264" y="976595"/>
                </a:lnTo>
                <a:lnTo>
                  <a:pt x="79081" y="921838"/>
                </a:lnTo>
                <a:cubicBezTo>
                  <a:pt x="30221" y="824117"/>
                  <a:pt x="0" y="689117"/>
                  <a:pt x="0" y="540000"/>
                </a:cubicBezTo>
                <a:cubicBezTo>
                  <a:pt x="0" y="316324"/>
                  <a:pt x="67997" y="124412"/>
                  <a:pt x="164903" y="4243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F6C0FF54-39F3-9B62-5EB8-C3C0C1251DE5}"/>
              </a:ext>
            </a:extLst>
          </p:cNvPr>
          <p:cNvSpPr txBox="1"/>
          <p:nvPr/>
        </p:nvSpPr>
        <p:spPr>
          <a:xfrm>
            <a:off x="836613" y="635780"/>
            <a:ext cx="5437187" cy="4992701"/>
          </a:xfrm>
          <a:prstGeom prst="rect">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42900" indent="-228600">
              <a:lnSpc>
                <a:spcPct val="110000"/>
              </a:lnSpc>
              <a:spcAft>
                <a:spcPts val="800"/>
              </a:spcAft>
              <a:buFont typeface="Arial" panose="020B0604020202020204" pitchFamily="34" charset="0"/>
              <a:buChar char="•"/>
            </a:pPr>
            <a:r>
              <a:rPr lang="en-US" sz="2400" dirty="0">
                <a:solidFill>
                  <a:srgbClr val="FFFFFF"/>
                </a:solidFill>
              </a:rPr>
              <a:t>Here, we </a:t>
            </a:r>
            <a:r>
              <a:rPr lang="en-US" sz="2400" dirty="0" err="1">
                <a:solidFill>
                  <a:srgbClr val="FFFFFF"/>
                </a:solidFill>
              </a:rPr>
              <a:t>analyse</a:t>
            </a:r>
            <a:r>
              <a:rPr lang="en-US" sz="2400" dirty="0">
                <a:solidFill>
                  <a:srgbClr val="FFFFFF"/>
                </a:solidFill>
              </a:rPr>
              <a:t> the attendance of various attributes of the dataset using bar chart and scatter plot.</a:t>
            </a:r>
          </a:p>
          <a:p>
            <a:pPr indent="-228600">
              <a:lnSpc>
                <a:spcPct val="110000"/>
              </a:lnSpc>
              <a:spcAft>
                <a:spcPts val="800"/>
              </a:spcAft>
              <a:buFont typeface="Arial" panose="020B0604020202020204" pitchFamily="34" charset="0"/>
              <a:buChar char="•"/>
            </a:pPr>
            <a:endParaRPr lang="en-US" sz="2400">
              <a:solidFill>
                <a:srgbClr val="FFFFFF"/>
              </a:solidFill>
            </a:endParaRPr>
          </a:p>
          <a:p>
            <a:pPr marL="342900" indent="-228600">
              <a:lnSpc>
                <a:spcPct val="110000"/>
              </a:lnSpc>
              <a:spcAft>
                <a:spcPts val="800"/>
              </a:spcAft>
              <a:buFont typeface="Arial" panose="020B0604020202020204" pitchFamily="34" charset="0"/>
              <a:buChar char="•"/>
            </a:pPr>
            <a:r>
              <a:rPr lang="en-US" sz="2400" dirty="0">
                <a:solidFill>
                  <a:srgbClr val="FFFFFF"/>
                </a:solidFill>
              </a:rPr>
              <a:t>In the scatter plot, we visualize the marks of each subject in semester 1 and semester 2 with the attendance.</a:t>
            </a:r>
          </a:p>
          <a:p>
            <a:pPr indent="-228600">
              <a:lnSpc>
                <a:spcPct val="110000"/>
              </a:lnSpc>
              <a:spcAft>
                <a:spcPts val="800"/>
              </a:spcAft>
              <a:buFont typeface="Arial" panose="020B0604020202020204" pitchFamily="34" charset="0"/>
              <a:buChar char="•"/>
            </a:pPr>
            <a:endParaRPr lang="en-US" sz="2400">
              <a:solidFill>
                <a:srgbClr val="FFFFFF"/>
              </a:solidFill>
            </a:endParaRPr>
          </a:p>
          <a:p>
            <a:pPr marL="342900" indent="-228600">
              <a:lnSpc>
                <a:spcPct val="110000"/>
              </a:lnSpc>
              <a:spcAft>
                <a:spcPts val="800"/>
              </a:spcAft>
              <a:buFont typeface="Arial" panose="020B0604020202020204" pitchFamily="34" charset="0"/>
              <a:buChar char="•"/>
            </a:pPr>
            <a:r>
              <a:rPr lang="en-US" sz="2400" dirty="0">
                <a:solidFill>
                  <a:srgbClr val="FFFFFF"/>
                </a:solidFill>
              </a:rPr>
              <a:t>In the bar chart, we visualize the attendance of each subject with each marks as well.</a:t>
            </a:r>
          </a:p>
        </p:txBody>
      </p:sp>
      <p:pic>
        <p:nvPicPr>
          <p:cNvPr id="10" name="Picture 9" descr="A diagram of a scatter plot&#10;&#10;Description automatically generated">
            <a:extLst>
              <a:ext uri="{FF2B5EF4-FFF2-40B4-BE49-F238E27FC236}">
                <a16:creationId xmlns:a16="http://schemas.microsoft.com/office/drawing/2014/main" id="{7B5B9EF3-C321-D796-F750-6BEF6E641F7A}"/>
              </a:ext>
            </a:extLst>
          </p:cNvPr>
          <p:cNvPicPr>
            <a:picLocks noChangeAspect="1"/>
          </p:cNvPicPr>
          <p:nvPr/>
        </p:nvPicPr>
        <p:blipFill>
          <a:blip r:embed="rId3"/>
          <a:stretch>
            <a:fillRect/>
          </a:stretch>
        </p:blipFill>
        <p:spPr>
          <a:xfrm>
            <a:off x="6942350" y="3644107"/>
            <a:ext cx="4515990" cy="2773362"/>
          </a:xfrm>
          <a:custGeom>
            <a:avLst/>
            <a:gdLst/>
            <a:ahLst/>
            <a:cxnLst/>
            <a:rect l="l" t="t" r="r" b="b"/>
            <a:pathLst>
              <a:path w="5083992" h="2880518">
                <a:moveTo>
                  <a:pt x="0" y="0"/>
                </a:moveTo>
                <a:lnTo>
                  <a:pt x="5083992" y="0"/>
                </a:lnTo>
                <a:lnTo>
                  <a:pt x="5083992" y="2880518"/>
                </a:lnTo>
                <a:lnTo>
                  <a:pt x="0" y="2880518"/>
                </a:lnTo>
                <a:close/>
              </a:path>
            </a:pathLst>
          </a:custGeom>
        </p:spPr>
      </p:pic>
    </p:spTree>
    <p:extLst>
      <p:ext uri="{BB962C8B-B14F-4D97-AF65-F5344CB8AC3E}">
        <p14:creationId xmlns:p14="http://schemas.microsoft.com/office/powerpoint/2010/main" val="154634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31468" cy="1363916"/>
            <a:chOff x="4879602" y="3781429"/>
            <a:chExt cx="1931468" cy="1363916"/>
          </a:xfrm>
        </p:grpSpPr>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6" name="Rectangle 3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CE35032-1A88-2115-4460-7A21B804EAC9}"/>
              </a:ext>
            </a:extLst>
          </p:cNvPr>
          <p:cNvSpPr txBox="1"/>
          <p:nvPr/>
        </p:nvSpPr>
        <p:spPr>
          <a:xfrm>
            <a:off x="550864" y="1840603"/>
            <a:ext cx="3565524" cy="2429284"/>
          </a:xfrm>
          <a:prstGeom prst="rect">
            <a:avLst/>
          </a:prstGeom>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spcBef>
                <a:spcPct val="0"/>
              </a:spcBef>
              <a:spcAft>
                <a:spcPts val="600"/>
              </a:spcAft>
            </a:pPr>
            <a:r>
              <a:rPr lang="en-US" sz="4800" kern="1200" dirty="0">
                <a:latin typeface="+mj-lt"/>
                <a:ea typeface="+mj-ea"/>
                <a:cs typeface="+mj-cs"/>
              </a:rPr>
              <a:t>Sample Code</a:t>
            </a:r>
            <a:r>
              <a:rPr lang="en-US" sz="4800" dirty="0">
                <a:latin typeface="+mj-lt"/>
                <a:ea typeface="+mj-ea"/>
                <a:cs typeface="+mj-cs"/>
              </a:rPr>
              <a:t> and Screenshots</a:t>
            </a:r>
            <a:endParaRPr lang="en-US" sz="4800" kern="1200" dirty="0">
              <a:latin typeface="+mj-lt"/>
              <a:ea typeface="+mj-ea"/>
              <a:cs typeface="+mj-cs"/>
            </a:endParaRPr>
          </a:p>
        </p:txBody>
      </p:sp>
      <p:sp>
        <p:nvSpPr>
          <p:cNvPr id="37" name="Oval 3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29"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4" descr="A screen shot of a computer program&#10;&#10;Description automatically generated">
            <a:extLst>
              <a:ext uri="{FF2B5EF4-FFF2-40B4-BE49-F238E27FC236}">
                <a16:creationId xmlns:a16="http://schemas.microsoft.com/office/drawing/2014/main" id="{BC096519-8186-E44F-8580-DC23590BEE49}"/>
              </a:ext>
            </a:extLst>
          </p:cNvPr>
          <p:cNvPicPr>
            <a:picLocks noChangeAspect="1"/>
          </p:cNvPicPr>
          <p:nvPr/>
        </p:nvPicPr>
        <p:blipFill rotWithShape="1">
          <a:blip r:embed="rId2"/>
          <a:srcRect r="-173" b="190"/>
          <a:stretch/>
        </p:blipFill>
        <p:spPr>
          <a:xfrm>
            <a:off x="4969670" y="346868"/>
            <a:ext cx="6909537" cy="6264876"/>
          </a:xfrm>
          <a:custGeom>
            <a:avLst/>
            <a:gdLst/>
            <a:ahLst/>
            <a:cxnLst/>
            <a:rect l="l" t="t" r="r" b="b"/>
            <a:pathLst>
              <a:path w="6897687" h="5759451">
                <a:moveTo>
                  <a:pt x="0" y="0"/>
                </a:moveTo>
                <a:lnTo>
                  <a:pt x="6897687" y="0"/>
                </a:lnTo>
                <a:lnTo>
                  <a:pt x="6897687" y="5759451"/>
                </a:lnTo>
                <a:lnTo>
                  <a:pt x="0" y="5759451"/>
                </a:lnTo>
                <a:close/>
              </a:path>
            </a:pathLst>
          </a:custGeom>
        </p:spPr>
      </p:pic>
    </p:spTree>
    <p:extLst>
      <p:ext uri="{BB962C8B-B14F-4D97-AF65-F5344CB8AC3E}">
        <p14:creationId xmlns:p14="http://schemas.microsoft.com/office/powerpoint/2010/main" val="119124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 shot of a computer program&#10;&#10;Description automatically generated">
            <a:extLst>
              <a:ext uri="{FF2B5EF4-FFF2-40B4-BE49-F238E27FC236}">
                <a16:creationId xmlns:a16="http://schemas.microsoft.com/office/drawing/2014/main" id="{A0B797F9-1B44-D7EA-DD01-3C8BF83ABE7F}"/>
              </a:ext>
            </a:extLst>
          </p:cNvPr>
          <p:cNvPicPr>
            <a:picLocks noChangeAspect="1"/>
          </p:cNvPicPr>
          <p:nvPr/>
        </p:nvPicPr>
        <p:blipFill>
          <a:blip r:embed="rId2"/>
          <a:stretch>
            <a:fillRect/>
          </a:stretch>
        </p:blipFill>
        <p:spPr>
          <a:xfrm>
            <a:off x="5022056" y="220486"/>
            <a:ext cx="5922167" cy="6428934"/>
          </a:xfrm>
          <a:prstGeom prst="rect">
            <a:avLst/>
          </a:prstGeom>
        </p:spPr>
      </p:pic>
    </p:spTree>
    <p:extLst>
      <p:ext uri="{BB962C8B-B14F-4D97-AF65-F5344CB8AC3E}">
        <p14:creationId xmlns:p14="http://schemas.microsoft.com/office/powerpoint/2010/main" val="144252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 program&#10;&#10;Description automatically generated">
            <a:extLst>
              <a:ext uri="{FF2B5EF4-FFF2-40B4-BE49-F238E27FC236}">
                <a16:creationId xmlns:a16="http://schemas.microsoft.com/office/drawing/2014/main" id="{788F4DBA-04C5-5B1D-25E9-27493066C51A}"/>
              </a:ext>
            </a:extLst>
          </p:cNvPr>
          <p:cNvPicPr>
            <a:picLocks noChangeAspect="1"/>
          </p:cNvPicPr>
          <p:nvPr/>
        </p:nvPicPr>
        <p:blipFill>
          <a:blip r:embed="rId2"/>
          <a:stretch>
            <a:fillRect/>
          </a:stretch>
        </p:blipFill>
        <p:spPr>
          <a:xfrm>
            <a:off x="3879056" y="316691"/>
            <a:ext cx="7219948" cy="6343680"/>
          </a:xfrm>
          <a:prstGeom prst="rect">
            <a:avLst/>
          </a:prstGeom>
        </p:spPr>
      </p:pic>
    </p:spTree>
    <p:extLst>
      <p:ext uri="{BB962C8B-B14F-4D97-AF65-F5344CB8AC3E}">
        <p14:creationId xmlns:p14="http://schemas.microsoft.com/office/powerpoint/2010/main" val="376702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107D93D2-40D3-8208-76FF-2FAF210AC5E0}"/>
              </a:ext>
            </a:extLst>
          </p:cNvPr>
          <p:cNvPicPr>
            <a:picLocks noChangeAspect="1"/>
          </p:cNvPicPr>
          <p:nvPr/>
        </p:nvPicPr>
        <p:blipFill>
          <a:blip r:embed="rId2"/>
          <a:stretch>
            <a:fillRect/>
          </a:stretch>
        </p:blipFill>
        <p:spPr>
          <a:xfrm>
            <a:off x="2831306" y="1407320"/>
            <a:ext cx="9005886" cy="5079205"/>
          </a:xfrm>
          <a:prstGeom prst="rect">
            <a:avLst/>
          </a:prstGeom>
        </p:spPr>
      </p:pic>
    </p:spTree>
    <p:extLst>
      <p:ext uri="{BB962C8B-B14F-4D97-AF65-F5344CB8AC3E}">
        <p14:creationId xmlns:p14="http://schemas.microsoft.com/office/powerpoint/2010/main" val="4145128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C4EFCC64-1F32-5783-6A33-133E6EE33A0E}"/>
              </a:ext>
            </a:extLst>
          </p:cNvPr>
          <p:cNvPicPr>
            <a:picLocks noChangeAspect="1"/>
          </p:cNvPicPr>
          <p:nvPr/>
        </p:nvPicPr>
        <p:blipFill>
          <a:blip r:embed="rId2"/>
          <a:stretch>
            <a:fillRect/>
          </a:stretch>
        </p:blipFill>
        <p:spPr>
          <a:xfrm>
            <a:off x="2616994" y="823912"/>
            <a:ext cx="9220198" cy="5436392"/>
          </a:xfrm>
          <a:prstGeom prst="rect">
            <a:avLst/>
          </a:prstGeom>
        </p:spPr>
      </p:pic>
    </p:spTree>
    <p:extLst>
      <p:ext uri="{BB962C8B-B14F-4D97-AF65-F5344CB8AC3E}">
        <p14:creationId xmlns:p14="http://schemas.microsoft.com/office/powerpoint/2010/main" val="1025077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Freeform: Shape 2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7" name="Group 5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4" name="Freeform: Shape 3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Oval 3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8" name="Rectangle 5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AC3D1-E96D-0675-14D0-3F103D63F7B7}"/>
              </a:ext>
            </a:extLst>
          </p:cNvPr>
          <p:cNvSpPr>
            <a:spLocks noGrp="1"/>
          </p:cNvSpPr>
          <p:nvPr>
            <p:ph type="title"/>
          </p:nvPr>
        </p:nvSpPr>
        <p:spPr>
          <a:xfrm>
            <a:off x="1463676" y="1466056"/>
            <a:ext cx="5913436" cy="4289838"/>
          </a:xfrm>
        </p:spPr>
        <p:txBody>
          <a:bodyPr vert="horz" wrap="square" lIns="0" tIns="0" rIns="0" bIns="0" rtlCol="0" anchor="ctr" anchorCtr="0">
            <a:normAutofit/>
          </a:bodyPr>
          <a:lstStyle/>
          <a:p>
            <a:pPr algn="ctr"/>
            <a:r>
              <a:rPr lang="en-US" sz="9650">
                <a:latin typeface="Comic Sans MS"/>
              </a:rPr>
              <a:t>THANK </a:t>
            </a:r>
            <a:br>
              <a:rPr lang="en-US" sz="9650">
                <a:latin typeface="Comic Sans MS"/>
              </a:rPr>
            </a:br>
            <a:r>
              <a:rPr lang="en-US" sz="9650">
                <a:latin typeface="Comic Sans MS"/>
              </a:rPr>
              <a:t>YOU</a:t>
            </a:r>
          </a:p>
        </p:txBody>
      </p:sp>
      <p:sp>
        <p:nvSpPr>
          <p:cNvPr id="59" name="Freeform: Shape 40">
            <a:extLst>
              <a:ext uri="{FF2B5EF4-FFF2-40B4-BE49-F238E27FC236}">
                <a16:creationId xmlns:a16="http://schemas.microsoft.com/office/drawing/2014/main" id="{74033C2F-EE38-427C-97E3-08EAC8822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1760"/>
            <a:ext cx="666497" cy="1080000"/>
          </a:xfrm>
          <a:custGeom>
            <a:avLst/>
            <a:gdLst>
              <a:gd name="connsiteX0" fmla="*/ 126497 w 666497"/>
              <a:gd name="connsiteY0" fmla="*/ 0 h 1080000"/>
              <a:gd name="connsiteX1" fmla="*/ 666497 w 666497"/>
              <a:gd name="connsiteY1" fmla="*/ 540000 h 1080000"/>
              <a:gd name="connsiteX2" fmla="*/ 126497 w 666497"/>
              <a:gd name="connsiteY2" fmla="*/ 1080000 h 1080000"/>
              <a:gd name="connsiteX3" fmla="*/ 17668 w 666497"/>
              <a:gd name="connsiteY3" fmla="*/ 1069029 h 1080000"/>
              <a:gd name="connsiteX4" fmla="*/ 0 w 666497"/>
              <a:gd name="connsiteY4" fmla="*/ 1063545 h 1080000"/>
              <a:gd name="connsiteX5" fmla="*/ 0 w 666497"/>
              <a:gd name="connsiteY5" fmla="*/ 16455 h 1080000"/>
              <a:gd name="connsiteX6" fmla="*/ 17668 w 666497"/>
              <a:gd name="connsiteY6" fmla="*/ 10971 h 1080000"/>
              <a:gd name="connsiteX7" fmla="*/ 126497 w 666497"/>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497" h="1080000">
                <a:moveTo>
                  <a:pt x="126497" y="0"/>
                </a:moveTo>
                <a:cubicBezTo>
                  <a:pt x="424731" y="0"/>
                  <a:pt x="666497" y="241766"/>
                  <a:pt x="666497" y="540000"/>
                </a:cubicBezTo>
                <a:cubicBezTo>
                  <a:pt x="666497" y="838234"/>
                  <a:pt x="424731" y="1080000"/>
                  <a:pt x="126497" y="1080000"/>
                </a:cubicBezTo>
                <a:cubicBezTo>
                  <a:pt x="89218" y="1080000"/>
                  <a:pt x="52821" y="1076222"/>
                  <a:pt x="17668" y="1069029"/>
                </a:cubicBezTo>
                <a:lnTo>
                  <a:pt x="0" y="1063545"/>
                </a:lnTo>
                <a:lnTo>
                  <a:pt x="0" y="16455"/>
                </a:lnTo>
                <a:lnTo>
                  <a:pt x="17668" y="10971"/>
                </a:lnTo>
                <a:cubicBezTo>
                  <a:pt x="52821" y="3778"/>
                  <a:pt x="89218" y="0"/>
                  <a:pt x="126497"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3" name="Group 42">
            <a:extLst>
              <a:ext uri="{FF2B5EF4-FFF2-40B4-BE49-F238E27FC236}">
                <a16:creationId xmlns:a16="http://schemas.microsoft.com/office/drawing/2014/main" id="{22940903-7865-4026-879C-CC1ADF9116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34337" y="800983"/>
            <a:ext cx="4006800" cy="3788841"/>
            <a:chOff x="7762003" y="672385"/>
            <a:chExt cx="4006800" cy="3788841"/>
          </a:xfrm>
        </p:grpSpPr>
        <p:sp>
          <p:nvSpPr>
            <p:cNvPr id="44" name="Freeform: Shape 43">
              <a:extLst>
                <a:ext uri="{FF2B5EF4-FFF2-40B4-BE49-F238E27FC236}">
                  <a16:creationId xmlns:a16="http://schemas.microsoft.com/office/drawing/2014/main" id="{982D1BD3-FFA8-4027-A890-672FDD8F70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8528803" y="672385"/>
              <a:ext cx="3240000" cy="3788841"/>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508000" dist="203200" dir="9600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7BC5C6D9-8420-4B6F-A949-7B6565266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8572003" y="180004"/>
              <a:ext cx="1620000" cy="3240000"/>
            </a:xfrm>
            <a:prstGeom prst="ellipse">
              <a:avLst/>
            </a:prstGeom>
            <a:gradFill>
              <a:gsLst>
                <a:gs pos="100000">
                  <a:schemeClr val="bg2">
                    <a:lumMod val="90000"/>
                    <a:lumOff val="10000"/>
                  </a:schemeClr>
                </a:gs>
                <a:gs pos="50000">
                  <a:schemeClr val="bg2">
                    <a:lumMod val="90000"/>
                    <a:lumOff val="10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7" name="Group 46">
            <a:extLst>
              <a:ext uri="{FF2B5EF4-FFF2-40B4-BE49-F238E27FC236}">
                <a16:creationId xmlns:a16="http://schemas.microsoft.com/office/drawing/2014/main" id="{E82CFC28-5F56-4F2C-A953-AB57C1CE5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386" y="5149126"/>
            <a:ext cx="762805" cy="734873"/>
            <a:chOff x="7950336" y="1300590"/>
            <a:chExt cx="762805" cy="734873"/>
          </a:xfrm>
        </p:grpSpPr>
        <p:sp>
          <p:nvSpPr>
            <p:cNvPr id="60" name="Freeform 5">
              <a:extLst>
                <a:ext uri="{FF2B5EF4-FFF2-40B4-BE49-F238E27FC236}">
                  <a16:creationId xmlns:a16="http://schemas.microsoft.com/office/drawing/2014/main" id="{492EB854-02D8-4A9E-8BA5-5FEE21DD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Freeform 6">
              <a:extLst>
                <a:ext uri="{FF2B5EF4-FFF2-40B4-BE49-F238E27FC236}">
                  <a16:creationId xmlns:a16="http://schemas.microsoft.com/office/drawing/2014/main" id="{A1676C39-91DD-4843-8315-4285BA1E7E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8">
              <a:extLst>
                <a:ext uri="{FF2B5EF4-FFF2-40B4-BE49-F238E27FC236}">
                  <a16:creationId xmlns:a16="http://schemas.microsoft.com/office/drawing/2014/main" id="{B339FEEC-A688-4A3E-BA2C-8FC738A8A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19861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C3D1-E96D-0675-14D0-3F103D63F7B7}"/>
              </a:ext>
            </a:extLst>
          </p:cNvPr>
          <p:cNvSpPr>
            <a:spLocks noGrp="1"/>
          </p:cNvSpPr>
          <p:nvPr>
            <p:ph type="title"/>
          </p:nvPr>
        </p:nvSpPr>
        <p:spPr/>
        <p:txBody>
          <a:bodyPr/>
          <a:lstStyle/>
          <a:p>
            <a:r>
              <a:rPr lang="en-GB"/>
              <a:t>Data Science Lifecycle</a:t>
            </a:r>
          </a:p>
        </p:txBody>
      </p:sp>
      <p:sp>
        <p:nvSpPr>
          <p:cNvPr id="3" name="Content Placeholder 2">
            <a:extLst>
              <a:ext uri="{FF2B5EF4-FFF2-40B4-BE49-F238E27FC236}">
                <a16:creationId xmlns:a16="http://schemas.microsoft.com/office/drawing/2014/main" id="{655AF4C2-E211-1821-40E7-5A81D538B527}"/>
              </a:ext>
            </a:extLst>
          </p:cNvPr>
          <p:cNvSpPr>
            <a:spLocks noGrp="1"/>
          </p:cNvSpPr>
          <p:nvPr>
            <p:ph idx="1"/>
          </p:nvPr>
        </p:nvSpPr>
        <p:spPr>
          <a:xfrm>
            <a:off x="2229644" y="1718746"/>
            <a:ext cx="8042275" cy="3979625"/>
          </a:xfrm>
        </p:spPr>
        <p:txBody>
          <a:bodyPr vert="horz" wrap="square" lIns="0" tIns="0" rIns="0" bIns="0" rtlCol="0" anchor="t">
            <a:noAutofit/>
          </a:bodyPr>
          <a:lstStyle/>
          <a:p>
            <a:pPr marL="457200" indent="-457200">
              <a:buAutoNum type="arabicPeriod"/>
            </a:pPr>
            <a:r>
              <a:rPr lang="en-GB" sz="3200" dirty="0">
                <a:solidFill>
                  <a:srgbClr val="FFFFFF"/>
                </a:solidFill>
                <a:latin typeface="Candara"/>
                <a:ea typeface="Source Sans Pro"/>
              </a:rPr>
              <a:t>Defining  and understanding the problem</a:t>
            </a:r>
          </a:p>
          <a:p>
            <a:pPr marL="457200" indent="-457200">
              <a:buAutoNum type="arabicPeriod"/>
            </a:pPr>
            <a:r>
              <a:rPr lang="en-GB" sz="3200" dirty="0">
                <a:solidFill>
                  <a:srgbClr val="FFFFFF"/>
                </a:solidFill>
                <a:latin typeface="Candara"/>
                <a:ea typeface="Source Sans Pro"/>
              </a:rPr>
              <a:t>Data collection</a:t>
            </a:r>
          </a:p>
          <a:p>
            <a:pPr marL="457200" indent="-457200">
              <a:buAutoNum type="arabicPeriod"/>
            </a:pPr>
            <a:r>
              <a:rPr lang="en-GB" sz="3200" dirty="0">
                <a:solidFill>
                  <a:srgbClr val="FFFFFF"/>
                </a:solidFill>
                <a:latin typeface="Candara"/>
                <a:ea typeface="Source Sans Pro"/>
              </a:rPr>
              <a:t>Data preprocessing</a:t>
            </a:r>
          </a:p>
          <a:p>
            <a:pPr marL="457200" indent="-457200">
              <a:buAutoNum type="arabicPeriod"/>
            </a:pPr>
            <a:r>
              <a:rPr lang="en-GB" sz="3200" dirty="0">
                <a:solidFill>
                  <a:srgbClr val="FFFFFF"/>
                </a:solidFill>
                <a:latin typeface="Candara"/>
                <a:ea typeface="Source Sans Pro"/>
              </a:rPr>
              <a:t>Exploratory data analysis</a:t>
            </a:r>
          </a:p>
          <a:p>
            <a:pPr marL="457200" indent="-457200">
              <a:buAutoNum type="arabicPeriod"/>
            </a:pPr>
            <a:r>
              <a:rPr lang="en-GB" sz="3200" dirty="0">
                <a:solidFill>
                  <a:srgbClr val="FFFFFF"/>
                </a:solidFill>
                <a:latin typeface="Candara"/>
                <a:ea typeface="Source Sans Pro"/>
              </a:rPr>
              <a:t>Data Visualization</a:t>
            </a:r>
          </a:p>
        </p:txBody>
      </p:sp>
    </p:spTree>
    <p:extLst>
      <p:ext uri="{BB962C8B-B14F-4D97-AF65-F5344CB8AC3E}">
        <p14:creationId xmlns:p14="http://schemas.microsoft.com/office/powerpoint/2010/main" val="225256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C3D1-E96D-0675-14D0-3F103D63F7B7}"/>
              </a:ext>
            </a:extLst>
          </p:cNvPr>
          <p:cNvSpPr>
            <a:spLocks noGrp="1"/>
          </p:cNvSpPr>
          <p:nvPr>
            <p:ph type="title"/>
          </p:nvPr>
        </p:nvSpPr>
        <p:spPr/>
        <p:txBody>
          <a:bodyPr>
            <a:normAutofit fontScale="90000"/>
          </a:bodyPr>
          <a:lstStyle/>
          <a:p>
            <a:r>
              <a:rPr lang="en-GB"/>
              <a:t>Project- Student Data Analysis in Data Science</a:t>
            </a:r>
          </a:p>
        </p:txBody>
      </p:sp>
      <p:sp>
        <p:nvSpPr>
          <p:cNvPr id="3" name="Content Placeholder 2">
            <a:extLst>
              <a:ext uri="{FF2B5EF4-FFF2-40B4-BE49-F238E27FC236}">
                <a16:creationId xmlns:a16="http://schemas.microsoft.com/office/drawing/2014/main" id="{655AF4C2-E211-1821-40E7-5A81D538B527}"/>
              </a:ext>
            </a:extLst>
          </p:cNvPr>
          <p:cNvSpPr>
            <a:spLocks noGrp="1"/>
          </p:cNvSpPr>
          <p:nvPr>
            <p:ph idx="1"/>
          </p:nvPr>
        </p:nvSpPr>
        <p:spPr>
          <a:xfrm>
            <a:off x="965727" y="1877084"/>
            <a:ext cx="10907351" cy="3817421"/>
          </a:xfrm>
        </p:spPr>
        <p:txBody>
          <a:bodyPr vert="horz" wrap="square" lIns="0" tIns="0" rIns="0" bIns="0" rtlCol="0" anchor="t">
            <a:normAutofit fontScale="92500" lnSpcReduction="10000"/>
          </a:bodyPr>
          <a:lstStyle/>
          <a:p>
            <a:pPr marL="0" indent="0">
              <a:buNone/>
            </a:pPr>
            <a:r>
              <a:rPr lang="en-GB" sz="2800" b="1" u="sng" dirty="0">
                <a:solidFill>
                  <a:srgbClr val="FFFFFF"/>
                </a:solidFill>
                <a:latin typeface="Candara"/>
                <a:ea typeface="Source Sans Pro"/>
              </a:rPr>
              <a:t>PROBLEM :</a:t>
            </a:r>
          </a:p>
          <a:p>
            <a:pPr marL="0" indent="0">
              <a:buNone/>
            </a:pPr>
            <a:r>
              <a:rPr lang="en-GB" sz="2800" dirty="0">
                <a:solidFill>
                  <a:srgbClr val="FFFFFF"/>
                </a:solidFill>
                <a:latin typeface="Candara"/>
                <a:ea typeface="Source Sans Pro"/>
              </a:rPr>
              <a:t>Develop or design a project in data science for UG mark, two semesters marks and attendance.</a:t>
            </a:r>
          </a:p>
          <a:p>
            <a:pPr marL="457200" indent="-457200"/>
            <a:r>
              <a:rPr lang="en-GB" sz="2800" b="1" dirty="0">
                <a:solidFill>
                  <a:srgbClr val="FFFFFF"/>
                </a:solidFill>
                <a:latin typeface="Candara"/>
                <a:ea typeface="Source Sans Pro"/>
              </a:rPr>
              <a:t>Language used :   </a:t>
            </a:r>
            <a:r>
              <a:rPr lang="en-GB" sz="2800" dirty="0">
                <a:solidFill>
                  <a:srgbClr val="FFFFFF"/>
                </a:solidFill>
                <a:latin typeface="Candara"/>
                <a:ea typeface="Source Sans Pro"/>
              </a:rPr>
              <a:t>Python</a:t>
            </a:r>
          </a:p>
          <a:p>
            <a:pPr marL="457200" indent="-457200"/>
            <a:r>
              <a:rPr lang="en-GB" sz="2800" b="1" dirty="0">
                <a:solidFill>
                  <a:srgbClr val="FFFFFF"/>
                </a:solidFill>
                <a:latin typeface="Candara"/>
                <a:ea typeface="Source Sans Pro"/>
              </a:rPr>
              <a:t>Software used in the project :</a:t>
            </a:r>
            <a:r>
              <a:rPr lang="en-GB" sz="2800" dirty="0">
                <a:solidFill>
                  <a:srgbClr val="FFFFFF"/>
                </a:solidFill>
                <a:latin typeface="Candara"/>
                <a:ea typeface="Source Sans Pro"/>
              </a:rPr>
              <a:t>   Spyder</a:t>
            </a:r>
          </a:p>
          <a:p>
            <a:pPr marL="457200" indent="-457200"/>
            <a:r>
              <a:rPr lang="en-GB" sz="2800" b="1" dirty="0">
                <a:solidFill>
                  <a:srgbClr val="FFFFFF"/>
                </a:solidFill>
                <a:latin typeface="Candara"/>
                <a:ea typeface="Source Sans Pro"/>
              </a:rPr>
              <a:t>Purpose of this project :</a:t>
            </a:r>
            <a:r>
              <a:rPr lang="en-GB" sz="2800" dirty="0">
                <a:solidFill>
                  <a:srgbClr val="FFFFFF"/>
                </a:solidFill>
                <a:latin typeface="Candara"/>
                <a:ea typeface="Source Sans Pro"/>
              </a:rPr>
              <a:t> Analysing the attendance based on the marks of each subject.</a:t>
            </a:r>
          </a:p>
        </p:txBody>
      </p:sp>
    </p:spTree>
    <p:extLst>
      <p:ext uri="{BB962C8B-B14F-4D97-AF65-F5344CB8AC3E}">
        <p14:creationId xmlns:p14="http://schemas.microsoft.com/office/powerpoint/2010/main" val="251818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AC3D1-E96D-0675-14D0-3F103D63F7B7}"/>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n-GB" sz="4100"/>
              <a:t>Defining and Understanding the Data</a:t>
            </a:r>
          </a:p>
        </p:txBody>
      </p:sp>
      <p:grpSp>
        <p:nvGrpSpPr>
          <p:cNvPr id="11" name="Group 10">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2" name="Freeform: Shape 11">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descr="A table with numbers and letters&#10;&#10;Description automatically generated">
            <a:extLst>
              <a:ext uri="{FF2B5EF4-FFF2-40B4-BE49-F238E27FC236}">
                <a16:creationId xmlns:a16="http://schemas.microsoft.com/office/drawing/2014/main" id="{4B7BB4F8-A4F2-1D8B-8DBE-3515F233A934}"/>
              </a:ext>
            </a:extLst>
          </p:cNvPr>
          <p:cNvPicPr>
            <a:picLocks noChangeAspect="1"/>
          </p:cNvPicPr>
          <p:nvPr/>
        </p:nvPicPr>
        <p:blipFill rotWithShape="1">
          <a:blip r:embed="rId2"/>
          <a:srcRect r="1739"/>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655AF4C2-E211-1821-40E7-5A81D538B527}"/>
              </a:ext>
            </a:extLst>
          </p:cNvPr>
          <p:cNvSpPr>
            <a:spLocks noGrp="1"/>
          </p:cNvSpPr>
          <p:nvPr>
            <p:ph idx="1"/>
          </p:nvPr>
        </p:nvSpPr>
        <p:spPr>
          <a:xfrm>
            <a:off x="7140575" y="1520825"/>
            <a:ext cx="4500562" cy="4572000"/>
          </a:xfrm>
        </p:spPr>
        <p:txBody>
          <a:bodyPr vert="horz" lIns="0" tIns="0" rIns="0" bIns="0" rtlCol="0" anchor="t">
            <a:normAutofit/>
          </a:bodyPr>
          <a:lstStyle/>
          <a:p>
            <a:r>
              <a:rPr lang="en-GB" sz="2800">
                <a:solidFill>
                  <a:srgbClr val="FFFFFF"/>
                </a:solidFill>
                <a:latin typeface="Candara"/>
                <a:ea typeface="Calibri"/>
                <a:cs typeface="Calibri"/>
              </a:rPr>
              <a:t>Here we are defining marks for 10 subjects in each attribute and we are entering the data in an excel sheet by saving it in .csv extension.</a:t>
            </a:r>
            <a:endParaRPr lang="en-US" sz="2800">
              <a:solidFill>
                <a:srgbClr val="FFFFFF"/>
              </a:solidFill>
              <a:latin typeface="Candara"/>
              <a:ea typeface="Source Sans Pro"/>
            </a:endParaRPr>
          </a:p>
          <a:p>
            <a:r>
              <a:rPr lang="en-GB" sz="2800">
                <a:solidFill>
                  <a:srgbClr val="FFFFFF"/>
                </a:solidFill>
                <a:latin typeface="Candara"/>
                <a:ea typeface="Calibri"/>
                <a:cs typeface="Calibri"/>
              </a:rPr>
              <a:t>After that here importing the .csv file in out Python code.</a:t>
            </a:r>
          </a:p>
        </p:txBody>
      </p:sp>
      <p:sp>
        <p:nvSpPr>
          <p:cNvPr id="15" name="Freeform: Shape 14">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8440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AC3D1-E96D-0675-14D0-3F103D63F7B7}"/>
              </a:ext>
            </a:extLst>
          </p:cNvPr>
          <p:cNvSpPr>
            <a:spLocks noGrp="1"/>
          </p:cNvSpPr>
          <p:nvPr>
            <p:ph type="title"/>
          </p:nvPr>
        </p:nvSpPr>
        <p:spPr>
          <a:xfrm>
            <a:off x="550862" y="580363"/>
            <a:ext cx="5437188" cy="1333055"/>
          </a:xfrm>
        </p:spPr>
        <p:txBody>
          <a:bodyPr wrap="square" anchor="t">
            <a:normAutofit/>
          </a:bodyPr>
          <a:lstStyle/>
          <a:p>
            <a:r>
              <a:rPr lang="en-GB"/>
              <a:t>Data Collection</a:t>
            </a:r>
          </a:p>
        </p:txBody>
      </p:sp>
      <p:grpSp>
        <p:nvGrpSpPr>
          <p:cNvPr id="12" name="Group 11">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3" name="Freeform: Shape 12">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1AC4FAA8-29F9-468B-BCFF-A8B11A2A1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550415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55AF4C2-E211-1821-40E7-5A81D538B527}"/>
              </a:ext>
            </a:extLst>
          </p:cNvPr>
          <p:cNvSpPr>
            <a:spLocks noGrp="1"/>
          </p:cNvSpPr>
          <p:nvPr>
            <p:ph idx="1"/>
          </p:nvPr>
        </p:nvSpPr>
        <p:spPr>
          <a:xfrm>
            <a:off x="556418" y="1818480"/>
            <a:ext cx="10882313" cy="3905250"/>
          </a:xfrm>
        </p:spPr>
        <p:txBody>
          <a:bodyPr vert="horz" lIns="0" tIns="0" rIns="0" bIns="0" rtlCol="0" anchor="t">
            <a:normAutofit/>
          </a:bodyPr>
          <a:lstStyle/>
          <a:p>
            <a:r>
              <a:rPr lang="en-GB" sz="2400" dirty="0">
                <a:solidFill>
                  <a:srgbClr val="FFFFFF"/>
                </a:solidFill>
                <a:latin typeface="Candara"/>
                <a:ea typeface="Source Sans Pro"/>
              </a:rPr>
              <a:t>Here, we are collecting the required data from the dataset.</a:t>
            </a:r>
          </a:p>
          <a:p>
            <a:r>
              <a:rPr lang="en-GB" sz="2400" dirty="0">
                <a:solidFill>
                  <a:srgbClr val="FFFFFF"/>
                </a:solidFill>
                <a:latin typeface="Candara"/>
                <a:ea typeface="Source Sans Pro"/>
              </a:rPr>
              <a:t>The data that are collected may be the number of records and datatype entered in the dataset.</a:t>
            </a:r>
          </a:p>
          <a:p>
            <a:pPr marL="342900" indent="-342900"/>
            <a:r>
              <a:rPr lang="en-GB" sz="2400" dirty="0">
                <a:solidFill>
                  <a:srgbClr val="FFFFFF"/>
                </a:solidFill>
                <a:latin typeface="Candara"/>
                <a:ea typeface="Source Sans Pro"/>
              </a:rPr>
              <a:t>We are mining the data from the dataset by extracting the specific record.</a:t>
            </a:r>
          </a:p>
          <a:p>
            <a:pPr marL="342900" indent="-342900"/>
            <a:r>
              <a:rPr lang="en-GB" sz="2400" dirty="0">
                <a:solidFill>
                  <a:srgbClr val="FFFFFF"/>
                </a:solidFill>
                <a:latin typeface="Candara"/>
                <a:ea typeface="Source Sans Pro"/>
              </a:rPr>
              <a:t>Here, we are extracting the data of the SEM_1 and SEM_2 from the dataset. We can also extract the data of the other attributes too.</a:t>
            </a:r>
          </a:p>
          <a:p>
            <a:pPr marL="342900" indent="-342900"/>
            <a:r>
              <a:rPr lang="en-GB" sz="2400" dirty="0">
                <a:solidFill>
                  <a:srgbClr val="FFFFFF"/>
                </a:solidFill>
                <a:latin typeface="Candara"/>
                <a:ea typeface="Source Sans Pro"/>
              </a:rPr>
              <a:t>We use pandas for importing the .csv file.</a:t>
            </a:r>
          </a:p>
        </p:txBody>
      </p:sp>
    </p:spTree>
    <p:extLst>
      <p:ext uri="{BB962C8B-B14F-4D97-AF65-F5344CB8AC3E}">
        <p14:creationId xmlns:p14="http://schemas.microsoft.com/office/powerpoint/2010/main" val="355863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 screen&#10;&#10;Description automatically generated">
            <a:extLst>
              <a:ext uri="{FF2B5EF4-FFF2-40B4-BE49-F238E27FC236}">
                <a16:creationId xmlns:a16="http://schemas.microsoft.com/office/drawing/2014/main" id="{D01F2579-57C2-E5FB-AC8F-54BD1FD97AD4}"/>
              </a:ext>
            </a:extLst>
          </p:cNvPr>
          <p:cNvPicPr>
            <a:picLocks noChangeAspect="1"/>
          </p:cNvPicPr>
          <p:nvPr/>
        </p:nvPicPr>
        <p:blipFill>
          <a:blip r:embed="rId2"/>
          <a:stretch>
            <a:fillRect/>
          </a:stretch>
        </p:blipFill>
        <p:spPr>
          <a:xfrm>
            <a:off x="324643" y="249469"/>
            <a:ext cx="4208463" cy="4268551"/>
          </a:xfrm>
          <a:custGeom>
            <a:avLst/>
            <a:gdLst/>
            <a:ahLst/>
            <a:cxnLst/>
            <a:rect l="l" t="t" r="r" b="b"/>
            <a:pathLst>
              <a:path w="4064400" h="3647503">
                <a:moveTo>
                  <a:pt x="0" y="0"/>
                </a:moveTo>
                <a:lnTo>
                  <a:pt x="4064400" y="0"/>
                </a:lnTo>
                <a:lnTo>
                  <a:pt x="4064400" y="3647503"/>
                </a:lnTo>
                <a:lnTo>
                  <a:pt x="0" y="3647503"/>
                </a:lnTo>
                <a:close/>
              </a:path>
            </a:pathLst>
          </a:custGeom>
        </p:spPr>
      </p:pic>
      <p:pic>
        <p:nvPicPr>
          <p:cNvPr id="5" name="Picture 4" descr="A screenshot of a computer&#10;&#10;Description automatically generated">
            <a:extLst>
              <a:ext uri="{FF2B5EF4-FFF2-40B4-BE49-F238E27FC236}">
                <a16:creationId xmlns:a16="http://schemas.microsoft.com/office/drawing/2014/main" id="{1E01389B-686C-9F23-EFB1-0DB0C1C86344}"/>
              </a:ext>
            </a:extLst>
          </p:cNvPr>
          <p:cNvPicPr>
            <a:picLocks noChangeAspect="1"/>
          </p:cNvPicPr>
          <p:nvPr/>
        </p:nvPicPr>
        <p:blipFill>
          <a:blip r:embed="rId3"/>
          <a:stretch>
            <a:fillRect/>
          </a:stretch>
        </p:blipFill>
        <p:spPr>
          <a:xfrm>
            <a:off x="4748212" y="963321"/>
            <a:ext cx="3565527" cy="4233356"/>
          </a:xfrm>
          <a:custGeom>
            <a:avLst/>
            <a:gdLst/>
            <a:ahLst/>
            <a:cxnLst/>
            <a:rect l="l" t="t" r="r" b="b"/>
            <a:pathLst>
              <a:path w="4064400" h="3647503">
                <a:moveTo>
                  <a:pt x="0" y="0"/>
                </a:moveTo>
                <a:lnTo>
                  <a:pt x="4064400" y="0"/>
                </a:lnTo>
                <a:lnTo>
                  <a:pt x="4064400" y="3647503"/>
                </a:lnTo>
                <a:lnTo>
                  <a:pt x="0" y="3647503"/>
                </a:lnTo>
                <a:close/>
              </a:path>
            </a:pathLst>
          </a:custGeom>
        </p:spPr>
      </p:pic>
      <p:pic>
        <p:nvPicPr>
          <p:cNvPr id="7" name="Picture 6" descr="A screenshot of a computer&#10;&#10;Description automatically generated">
            <a:extLst>
              <a:ext uri="{FF2B5EF4-FFF2-40B4-BE49-F238E27FC236}">
                <a16:creationId xmlns:a16="http://schemas.microsoft.com/office/drawing/2014/main" id="{D6CD9A81-9607-AF80-BF8A-02FF310FA436}"/>
              </a:ext>
            </a:extLst>
          </p:cNvPr>
          <p:cNvPicPr>
            <a:picLocks noChangeAspect="1"/>
          </p:cNvPicPr>
          <p:nvPr/>
        </p:nvPicPr>
        <p:blipFill>
          <a:blip r:embed="rId4"/>
          <a:stretch>
            <a:fillRect/>
          </a:stretch>
        </p:blipFill>
        <p:spPr>
          <a:xfrm>
            <a:off x="8654222" y="2013518"/>
            <a:ext cx="3217934" cy="4290440"/>
          </a:xfrm>
          <a:custGeom>
            <a:avLst/>
            <a:gdLst/>
            <a:ahLst/>
            <a:cxnLst/>
            <a:rect l="l" t="t" r="r" b="b"/>
            <a:pathLst>
              <a:path w="4064400" h="3647503">
                <a:moveTo>
                  <a:pt x="0" y="0"/>
                </a:moveTo>
                <a:lnTo>
                  <a:pt x="4064400" y="0"/>
                </a:lnTo>
                <a:lnTo>
                  <a:pt x="4064400" y="3647503"/>
                </a:lnTo>
                <a:lnTo>
                  <a:pt x="0" y="3647503"/>
                </a:lnTo>
                <a:close/>
              </a:path>
            </a:pathLst>
          </a:custGeom>
        </p:spPr>
      </p:pic>
    </p:spTree>
    <p:extLst>
      <p:ext uri="{BB962C8B-B14F-4D97-AF65-F5344CB8AC3E}">
        <p14:creationId xmlns:p14="http://schemas.microsoft.com/office/powerpoint/2010/main" val="221806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C3D1-E96D-0675-14D0-3F103D63F7B7}"/>
              </a:ext>
            </a:extLst>
          </p:cNvPr>
          <p:cNvSpPr>
            <a:spLocks noGrp="1"/>
          </p:cNvSpPr>
          <p:nvPr>
            <p:ph type="title"/>
          </p:nvPr>
        </p:nvSpPr>
        <p:spPr/>
        <p:txBody>
          <a:bodyPr/>
          <a:lstStyle/>
          <a:p>
            <a:r>
              <a:rPr lang="en-GB"/>
              <a:t>Data Preprocessing</a:t>
            </a:r>
          </a:p>
        </p:txBody>
      </p:sp>
      <p:sp>
        <p:nvSpPr>
          <p:cNvPr id="3" name="Content Placeholder 2">
            <a:extLst>
              <a:ext uri="{FF2B5EF4-FFF2-40B4-BE49-F238E27FC236}">
                <a16:creationId xmlns:a16="http://schemas.microsoft.com/office/drawing/2014/main" id="{655AF4C2-E211-1821-40E7-5A81D538B527}"/>
              </a:ext>
            </a:extLst>
          </p:cNvPr>
          <p:cNvSpPr>
            <a:spLocks noGrp="1"/>
          </p:cNvSpPr>
          <p:nvPr>
            <p:ph idx="1"/>
          </p:nvPr>
        </p:nvSpPr>
        <p:spPr>
          <a:xfrm>
            <a:off x="598487" y="1625043"/>
            <a:ext cx="10673556" cy="4372531"/>
          </a:xfrm>
        </p:spPr>
        <p:txBody>
          <a:bodyPr vert="horz" wrap="square" lIns="0" tIns="0" rIns="0" bIns="0" rtlCol="0" anchor="t">
            <a:normAutofit/>
          </a:bodyPr>
          <a:lstStyle/>
          <a:p>
            <a:r>
              <a:rPr lang="en-GB" sz="2400" dirty="0">
                <a:solidFill>
                  <a:srgbClr val="FFFFFF"/>
                </a:solidFill>
                <a:latin typeface="Candara"/>
                <a:ea typeface="Source Sans Pro"/>
              </a:rPr>
              <a:t>The preprocessing of the dataset can be done by predicting the values from it and cleaning the incorrect, missing values or inconsistent values from the dataset.</a:t>
            </a:r>
          </a:p>
          <a:p>
            <a:r>
              <a:rPr lang="en-GB" sz="2400" b="1" dirty="0">
                <a:solidFill>
                  <a:srgbClr val="FFFFFF"/>
                </a:solidFill>
                <a:ea typeface="+mn-lt"/>
                <a:cs typeface="+mn-lt"/>
              </a:rPr>
              <a:t>describe()</a:t>
            </a:r>
            <a:r>
              <a:rPr lang="en-GB" sz="2400" dirty="0">
                <a:solidFill>
                  <a:srgbClr val="FFFFFF"/>
                </a:solidFill>
                <a:ea typeface="+mn-lt"/>
                <a:cs typeface="+mn-lt"/>
              </a:rPr>
              <a:t> is used for predicting the values in the dataset. The predicts the values given in the dataset and it gives an accurate result.</a:t>
            </a:r>
          </a:p>
          <a:p>
            <a:r>
              <a:rPr lang="en-GB" sz="2400" b="1" dirty="0" err="1">
                <a:solidFill>
                  <a:srgbClr val="FFFFFF"/>
                </a:solidFill>
                <a:ea typeface="+mn-lt"/>
                <a:cs typeface="+mn-lt"/>
              </a:rPr>
              <a:t>isnull</a:t>
            </a:r>
            <a:r>
              <a:rPr lang="en-GB" sz="2400" b="1" dirty="0">
                <a:solidFill>
                  <a:srgbClr val="FFFFFF"/>
                </a:solidFill>
                <a:ea typeface="+mn-lt"/>
                <a:cs typeface="+mn-lt"/>
              </a:rPr>
              <a:t>() </a:t>
            </a:r>
            <a:r>
              <a:rPr lang="en-GB" sz="2400" dirty="0">
                <a:solidFill>
                  <a:srgbClr val="FFFFFF"/>
                </a:solidFill>
                <a:ea typeface="+mn-lt"/>
                <a:cs typeface="+mn-lt"/>
              </a:rPr>
              <a:t>is used for cleaning the values of the dataset. This function checks for an irrelevant or missing value in the dataset and it prints true if there exists otherwise it prints false.</a:t>
            </a:r>
            <a:endParaRPr lang="en-GB" dirty="0"/>
          </a:p>
        </p:txBody>
      </p:sp>
    </p:spTree>
    <p:extLst>
      <p:ext uri="{BB962C8B-B14F-4D97-AF65-F5344CB8AC3E}">
        <p14:creationId xmlns:p14="http://schemas.microsoft.com/office/powerpoint/2010/main" val="293755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program&#10;&#10;Description automatically generated">
            <a:extLst>
              <a:ext uri="{FF2B5EF4-FFF2-40B4-BE49-F238E27FC236}">
                <a16:creationId xmlns:a16="http://schemas.microsoft.com/office/drawing/2014/main" id="{B6A3943B-0A1C-A7ED-A326-1A1BAE9C5135}"/>
              </a:ext>
            </a:extLst>
          </p:cNvPr>
          <p:cNvPicPr>
            <a:picLocks noChangeAspect="1"/>
          </p:cNvPicPr>
          <p:nvPr/>
        </p:nvPicPr>
        <p:blipFill>
          <a:blip r:embed="rId2"/>
          <a:stretch>
            <a:fillRect/>
          </a:stretch>
        </p:blipFill>
        <p:spPr>
          <a:xfrm>
            <a:off x="5915024" y="484713"/>
            <a:ext cx="5564982" cy="5817136"/>
          </a:xfrm>
          <a:prstGeom prst="rect">
            <a:avLst/>
          </a:prstGeom>
        </p:spPr>
      </p:pic>
      <p:sp>
        <p:nvSpPr>
          <p:cNvPr id="5" name="TextBox 4">
            <a:extLst>
              <a:ext uri="{FF2B5EF4-FFF2-40B4-BE49-F238E27FC236}">
                <a16:creationId xmlns:a16="http://schemas.microsoft.com/office/drawing/2014/main" id="{0479A447-19C1-68B0-28C4-C1F0B410A9E6}"/>
              </a:ext>
            </a:extLst>
          </p:cNvPr>
          <p:cNvSpPr txBox="1"/>
          <p:nvPr/>
        </p:nvSpPr>
        <p:spPr>
          <a:xfrm>
            <a:off x="1762125" y="1148953"/>
            <a:ext cx="370581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400" dirty="0">
                <a:latin typeface="Candara"/>
                <a:ea typeface="Source Sans Pro"/>
              </a:rPr>
              <a:t>In the data prediction it shows the total count of records, mean, minimum value, maximum value of the given dataset. </a:t>
            </a:r>
            <a:endParaRPr lang="en-GB" sz="2400" dirty="0">
              <a:latin typeface="Candara"/>
              <a:ea typeface="+mn-lt"/>
              <a:cs typeface="+mn-lt"/>
            </a:endParaRPr>
          </a:p>
          <a:p>
            <a:pPr marL="342900" indent="-342900">
              <a:buFont typeface="Arial" panose="020B0604020202020204" pitchFamily="34" charset="0"/>
              <a:buChar char="•"/>
            </a:pPr>
            <a:endParaRPr lang="en-GB" sz="2400">
              <a:latin typeface="Candara"/>
              <a:ea typeface="+mn-lt"/>
              <a:cs typeface="+mn-lt"/>
            </a:endParaRPr>
          </a:p>
        </p:txBody>
      </p:sp>
      <p:sp>
        <p:nvSpPr>
          <p:cNvPr id="6" name="TextBox 5">
            <a:extLst>
              <a:ext uri="{FF2B5EF4-FFF2-40B4-BE49-F238E27FC236}">
                <a16:creationId xmlns:a16="http://schemas.microsoft.com/office/drawing/2014/main" id="{A8F281AD-39E7-4E73-E5D8-D0E6424C5938}"/>
              </a:ext>
            </a:extLst>
          </p:cNvPr>
          <p:cNvSpPr txBox="1"/>
          <p:nvPr/>
        </p:nvSpPr>
        <p:spPr>
          <a:xfrm>
            <a:off x="1696640" y="3705820"/>
            <a:ext cx="376535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400" dirty="0">
                <a:ea typeface="+mn-lt"/>
                <a:cs typeface="+mn-lt"/>
              </a:rPr>
              <a:t>In data cleaning, the imported </a:t>
            </a:r>
            <a:r>
              <a:rPr lang="en-GB" sz="2400">
                <a:ea typeface="+mn-lt"/>
                <a:cs typeface="+mn-lt"/>
              </a:rPr>
              <a:t>dataset has no missing or </a:t>
            </a:r>
            <a:r>
              <a:rPr lang="en-GB" sz="2400">
                <a:latin typeface="Candara"/>
              </a:rPr>
              <a:t>inconsistent values </a:t>
            </a:r>
            <a:r>
              <a:rPr lang="en-GB" sz="2400" dirty="0">
                <a:latin typeface="Candara"/>
              </a:rPr>
              <a:t>in the dataset. Thus it prints false in the output.</a:t>
            </a:r>
            <a:endParaRPr lang="en-US">
              <a:ea typeface="Source Sans Pro"/>
            </a:endParaRPr>
          </a:p>
          <a:p>
            <a:pPr marL="285750" indent="-285750" algn="l">
              <a:buFont typeface="Arial" panose="020B0604020202020204" pitchFamily="34" charset="0"/>
              <a:buChar char="•"/>
            </a:pPr>
            <a:endParaRPr lang="en-GB" dirty="0">
              <a:ea typeface="Source Sans Pro"/>
            </a:endParaRPr>
          </a:p>
        </p:txBody>
      </p:sp>
    </p:spTree>
    <p:extLst>
      <p:ext uri="{BB962C8B-B14F-4D97-AF65-F5344CB8AC3E}">
        <p14:creationId xmlns:p14="http://schemas.microsoft.com/office/powerpoint/2010/main" val="28317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AC3D1-E96D-0675-14D0-3F103D63F7B7}"/>
              </a:ext>
            </a:extLst>
          </p:cNvPr>
          <p:cNvSpPr>
            <a:spLocks noGrp="1"/>
          </p:cNvSpPr>
          <p:nvPr>
            <p:ph type="title"/>
          </p:nvPr>
        </p:nvSpPr>
        <p:spPr>
          <a:xfrm>
            <a:off x="550864" y="549275"/>
            <a:ext cx="7054055" cy="914387"/>
          </a:xfrm>
        </p:spPr>
        <p:txBody>
          <a:bodyPr vert="horz" wrap="square" lIns="0" tIns="0" rIns="0" bIns="0" rtlCol="0" anchor="t" anchorCtr="0">
            <a:normAutofit/>
          </a:bodyPr>
          <a:lstStyle/>
          <a:p>
            <a:r>
              <a:rPr lang="en-GB"/>
              <a:t>Exploratory Data Analysis</a:t>
            </a:r>
          </a:p>
        </p:txBody>
      </p:sp>
      <p:grpSp>
        <p:nvGrpSpPr>
          <p:cNvPr id="89" name="Group 88">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90"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4" name="Oval 93">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55AF4C2-E211-1821-40E7-5A81D538B527}"/>
              </a:ext>
            </a:extLst>
          </p:cNvPr>
          <p:cNvSpPr>
            <a:spLocks noGrp="1"/>
          </p:cNvSpPr>
          <p:nvPr>
            <p:ph idx="1"/>
          </p:nvPr>
        </p:nvSpPr>
        <p:spPr>
          <a:xfrm>
            <a:off x="622301" y="1784338"/>
            <a:ext cx="6137274" cy="4070362"/>
          </a:xfrm>
        </p:spPr>
        <p:txBody>
          <a:bodyPr anchor="t">
            <a:noAutofit/>
          </a:bodyPr>
          <a:lstStyle/>
          <a:p>
            <a:pPr>
              <a:lnSpc>
                <a:spcPct val="100000"/>
              </a:lnSpc>
            </a:pPr>
            <a:r>
              <a:rPr lang="en-GB" sz="2400" dirty="0">
                <a:solidFill>
                  <a:srgbClr val="FFFFFF"/>
                </a:solidFill>
                <a:latin typeface="Candara"/>
              </a:rPr>
              <a:t>In this, we are analysing the values from the dataset by finding its mean, median and mode.</a:t>
            </a:r>
          </a:p>
          <a:p>
            <a:pPr>
              <a:lnSpc>
                <a:spcPct val="100000"/>
              </a:lnSpc>
            </a:pPr>
            <a:r>
              <a:rPr lang="en-GB" sz="2400" dirty="0">
                <a:solidFill>
                  <a:srgbClr val="FFFFFF"/>
                </a:solidFill>
                <a:latin typeface="Candara"/>
              </a:rPr>
              <a:t>The mean may be average of the values in the dataset, median is the middle value and mode is the most occurred value.</a:t>
            </a:r>
          </a:p>
          <a:p>
            <a:pPr>
              <a:lnSpc>
                <a:spcPct val="100000"/>
              </a:lnSpc>
            </a:pPr>
            <a:r>
              <a:rPr lang="en-GB" sz="2400" dirty="0">
                <a:solidFill>
                  <a:srgbClr val="FFFFFF"/>
                </a:solidFill>
                <a:latin typeface="Candara"/>
              </a:rPr>
              <a:t>Here we are analysing the mean, median mode values of the data set to analyse the attendance based on the marks of each subject.</a:t>
            </a:r>
          </a:p>
        </p:txBody>
      </p:sp>
      <p:pic>
        <p:nvPicPr>
          <p:cNvPr id="4" name="Picture 3" descr="A screenshot of a computer&#10;&#10;Description automatically generated">
            <a:extLst>
              <a:ext uri="{FF2B5EF4-FFF2-40B4-BE49-F238E27FC236}">
                <a16:creationId xmlns:a16="http://schemas.microsoft.com/office/drawing/2014/main" id="{FD2B4029-15F2-DB3B-E0EF-CADECEF861C0}"/>
              </a:ext>
            </a:extLst>
          </p:cNvPr>
          <p:cNvPicPr>
            <a:picLocks noChangeAspect="1"/>
          </p:cNvPicPr>
          <p:nvPr/>
        </p:nvPicPr>
        <p:blipFill>
          <a:blip r:embed="rId2"/>
          <a:stretch>
            <a:fillRect/>
          </a:stretch>
        </p:blipFill>
        <p:spPr>
          <a:xfrm>
            <a:off x="7239105" y="1239836"/>
            <a:ext cx="4073739" cy="5283202"/>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364165109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3DFloatVTI</vt:lpstr>
      <vt:lpstr>DATA SCIENCE USING PYTHON</vt:lpstr>
      <vt:lpstr>Data Science Lifecycle</vt:lpstr>
      <vt:lpstr>Project- Student Data Analysis in Data Science</vt:lpstr>
      <vt:lpstr>Defining and Understanding the Data</vt:lpstr>
      <vt:lpstr>Data Collection</vt:lpstr>
      <vt:lpstr>PowerPoint Presentation</vt:lpstr>
      <vt:lpstr>Data Preprocessing</vt:lpstr>
      <vt:lpstr>PowerPoint Presentation</vt:lpstr>
      <vt:lpstr>Exploratory Data Analysis</vt:lpstr>
      <vt:lpstr>Data Visualization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724</cp:revision>
  <dcterms:created xsi:type="dcterms:W3CDTF">2023-10-15T07:28:40Z</dcterms:created>
  <dcterms:modified xsi:type="dcterms:W3CDTF">2024-07-03T14:50:46Z</dcterms:modified>
</cp:coreProperties>
</file>